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Open Sans" panose="020B0604020202020204" charset="0"/>
      <p:regular r:id="rId16"/>
      <p:bold r:id="rId17"/>
      <p:italic r:id="rId18"/>
      <p:boldItalic r:id="rId19"/>
    </p:embeddedFont>
    <p:embeddedFont>
      <p:font typeface="Economica"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8" y="22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wrap="square"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600" cy="2128800"/>
          </a:xfrm>
          <a:prstGeom prst="rect">
            <a:avLst/>
          </a:prstGeom>
        </p:spPr>
        <p:txBody>
          <a:bodyPr wrap="square"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600" cy="10716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wrap="square"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600" cy="8313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8000" cy="27849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200" cy="1786200"/>
          </a:xfrm>
          <a:prstGeom prst="rect">
            <a:avLst/>
          </a:prstGeom>
        </p:spPr>
        <p:txBody>
          <a:bodyPr wrap="square"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200" cy="1574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wrap="square"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wrap="square"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1"/>
              </a:buClr>
              <a:buSzPct val="100000"/>
              <a:buFont typeface="Open Sans"/>
              <a:buChar char="●"/>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a:t>SAQ-Short Answer Question</a:t>
            </a:r>
          </a:p>
        </p:txBody>
      </p:sp>
      <p:sp>
        <p:nvSpPr>
          <p:cNvPr id="63" name="Shape 63"/>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a:t>A-Answer</a:t>
            </a:r>
          </a:p>
          <a:p>
            <a:pPr lvl="0">
              <a:spcBef>
                <a:spcPts val="0"/>
              </a:spcBef>
              <a:buNone/>
            </a:pPr>
            <a:r>
              <a:rPr lang="en"/>
              <a:t>P-Prove </a:t>
            </a:r>
          </a:p>
          <a:p>
            <a:pPr lvl="0">
              <a:spcBef>
                <a:spcPts val="0"/>
              </a:spcBef>
              <a:buNone/>
            </a:pPr>
            <a:r>
              <a:rPr lang="en"/>
              <a:t>E-Explain</a:t>
            </a:r>
          </a:p>
          <a:p>
            <a:pPr lvl="0">
              <a:spcBef>
                <a:spcPts val="0"/>
              </a:spcBef>
              <a:buNone/>
            </a:pPr>
            <a:r>
              <a:rPr lang="en"/>
              <a:t>We give you this acronym to help you remember that when you answer SAQs, you should always answer in that order.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dirty="0"/>
              <a:t>P-Prove</a:t>
            </a:r>
          </a:p>
        </p:txBody>
      </p:sp>
      <p:sp>
        <p:nvSpPr>
          <p:cNvPr id="117" name="Shape 117"/>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dirty="0"/>
              <a:t>You must prove your answer with text evidence. You have to use a direct quote with correct punctuation, including quotation marks and page/line numbers. You also have to embed your quote.</a:t>
            </a:r>
          </a:p>
          <a:p>
            <a:pPr lvl="0">
              <a:spcBef>
                <a:spcPts val="0"/>
              </a:spcBef>
              <a:buNone/>
            </a:pPr>
            <a:r>
              <a:rPr lang="en" dirty="0"/>
              <a:t>Example: </a:t>
            </a:r>
            <a:r>
              <a:rPr lang="en" b="1" dirty="0">
                <a:solidFill>
                  <a:srgbClr val="7030A0"/>
                </a:solidFill>
              </a:rPr>
              <a:t>The theme of ‘Pandora’s Box’ is hope outlasts all evil. </a:t>
            </a:r>
            <a:r>
              <a:rPr lang="en" b="1" dirty="0">
                <a:solidFill>
                  <a:srgbClr val="002060"/>
                </a:solidFill>
              </a:rPr>
              <a:t>This is made evident when Epimetheus asks Pandora if she thinks hope will live. </a:t>
            </a:r>
            <a:r>
              <a:rPr lang="en" b="1" dirty="0" smtClean="0">
                <a:solidFill>
                  <a:srgbClr val="002060"/>
                </a:solidFill>
              </a:rPr>
              <a:t>According to the text, Pandora </a:t>
            </a:r>
            <a:r>
              <a:rPr lang="en" b="1" dirty="0">
                <a:solidFill>
                  <a:srgbClr val="002060"/>
                </a:solidFill>
              </a:rPr>
              <a:t>replies, “I am sure it will. Somehow I know that it will outlive War and Sickness and all the other evils” (479). </a:t>
            </a:r>
          </a:p>
          <a:p>
            <a:pPr lvl="0">
              <a:spcBef>
                <a:spcPts val="0"/>
              </a:spcBef>
              <a:buNone/>
            </a:pPr>
            <a:endParaRPr dirty="0"/>
          </a:p>
          <a:p>
            <a:pPr lvl="0">
              <a:spcBef>
                <a:spcPts val="0"/>
              </a:spcBef>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a:t>E-Explain</a:t>
            </a:r>
          </a:p>
        </p:txBody>
      </p:sp>
      <p:sp>
        <p:nvSpPr>
          <p:cNvPr id="123" name="Shape 123"/>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dirty="0"/>
              <a:t>This is where you explain how your quote proves your answer. You are essentially tying things together. This has to be at least two sentences.</a:t>
            </a:r>
          </a:p>
          <a:p>
            <a:pPr lvl="0">
              <a:spcBef>
                <a:spcPts val="0"/>
              </a:spcBef>
              <a:buNone/>
            </a:pPr>
            <a:r>
              <a:rPr lang="en" dirty="0"/>
              <a:t>Example: </a:t>
            </a:r>
            <a:r>
              <a:rPr lang="en" b="1" dirty="0">
                <a:solidFill>
                  <a:srgbClr val="7030A0"/>
                </a:solidFill>
              </a:rPr>
              <a:t>The theme of ‘Pandora’s Box’ is hope outlasts all evil. </a:t>
            </a:r>
            <a:r>
              <a:rPr lang="en" b="1" dirty="0">
                <a:solidFill>
                  <a:srgbClr val="002060"/>
                </a:solidFill>
              </a:rPr>
              <a:t>This is made evident when Epimetheus asks Pandora if she thinks hope will live. </a:t>
            </a:r>
            <a:r>
              <a:rPr lang="en" b="1" dirty="0" smtClean="0">
                <a:solidFill>
                  <a:srgbClr val="002060"/>
                </a:solidFill>
              </a:rPr>
              <a:t>According to the text, Pandora </a:t>
            </a:r>
            <a:r>
              <a:rPr lang="en" b="1" dirty="0">
                <a:solidFill>
                  <a:srgbClr val="002060"/>
                </a:solidFill>
              </a:rPr>
              <a:t>replies, “I am sure it will. Somehow I know that it will outlive War and Sickness and all the other evils” (479). </a:t>
            </a:r>
            <a:r>
              <a:rPr lang="en" b="1" dirty="0">
                <a:solidFill>
                  <a:srgbClr val="6AA84F"/>
                </a:solidFill>
              </a:rPr>
              <a:t>This quote shows that even after all the different evils are released from the box, Pandora believes that hope will be able to overcome all. The text describes her as being “no longer downhearted” after hope is released into the world, furthering the point that hope is a force to be reckoned with against evil. </a:t>
            </a:r>
          </a:p>
          <a:p>
            <a:pPr lvl="0">
              <a:spcBef>
                <a:spcPts val="0"/>
              </a:spcBef>
              <a:buNone/>
            </a:pPr>
            <a:endParaRPr dirty="0"/>
          </a:p>
          <a:p>
            <a:pPr lvl="0">
              <a:spcBef>
                <a:spcPts val="0"/>
              </a:spcBef>
              <a:buNone/>
            </a:pPr>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a:t>Sentence Stems</a:t>
            </a:r>
          </a:p>
        </p:txBody>
      </p:sp>
      <p:sp>
        <p:nvSpPr>
          <p:cNvPr id="129" name="Shape 129"/>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a:t>Sentence stems are to help you! You may write down the entire sentence stem to help you answer the question. You just have to answer each part.</a:t>
            </a:r>
          </a:p>
          <a:p>
            <a:pPr lvl="0">
              <a:spcBef>
                <a:spcPts val="0"/>
              </a:spcBef>
              <a:buNone/>
            </a:pPr>
            <a:r>
              <a:rPr lang="en"/>
              <a:t>It it says (quote)...that doesn’t mean you write down the word “quote.” You choose your own!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a:t>Spelling/Grammar</a:t>
            </a:r>
          </a:p>
        </p:txBody>
      </p:sp>
      <p:sp>
        <p:nvSpPr>
          <p:cNvPr id="135" name="Shape 135"/>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a:t>-Always put the text in quotation marks and include your page number.</a:t>
            </a:r>
          </a:p>
          <a:p>
            <a:pPr lvl="0">
              <a:spcBef>
                <a:spcPts val="0"/>
              </a:spcBef>
              <a:buNone/>
            </a:pPr>
            <a:r>
              <a:rPr lang="en"/>
              <a:t>-Capitalize titles! </a:t>
            </a:r>
          </a:p>
          <a:p>
            <a:pPr lvl="0">
              <a:spcBef>
                <a:spcPts val="0"/>
              </a:spcBef>
              <a:buNone/>
            </a:pPr>
            <a:r>
              <a:rPr lang="en"/>
              <a:t>-Spell correctly...especially if it is something you took straight from the story.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957125"/>
            <a:ext cx="8520600" cy="2128800"/>
          </a:xfrm>
          <a:prstGeom prst="rect">
            <a:avLst/>
          </a:prstGeom>
        </p:spPr>
        <p:txBody>
          <a:bodyPr wrap="square" lIns="91425" tIns="91425" rIns="91425" bIns="91425" anchor="ctr" anchorCtr="0">
            <a:noAutofit/>
          </a:bodyPr>
          <a:lstStyle/>
          <a:p>
            <a:pPr lvl="0">
              <a:spcBef>
                <a:spcPts val="0"/>
              </a:spcBef>
              <a:buNone/>
            </a:pPr>
            <a:r>
              <a:rPr lang="en" sz="9600"/>
              <a:t>Sentence Stems</a:t>
            </a:r>
          </a:p>
        </p:txBody>
      </p:sp>
      <p:sp>
        <p:nvSpPr>
          <p:cNvPr id="69" name="Shape 69"/>
          <p:cNvSpPr txBox="1">
            <a:spLocks noGrp="1"/>
          </p:cNvSpPr>
          <p:nvPr>
            <p:ph type="body" idx="1"/>
          </p:nvPr>
        </p:nvSpPr>
        <p:spPr>
          <a:xfrm>
            <a:off x="311700" y="3162000"/>
            <a:ext cx="8520600" cy="10716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a:t>A: Answer</a:t>
            </a:r>
          </a:p>
        </p:txBody>
      </p:sp>
      <p:sp>
        <p:nvSpPr>
          <p:cNvPr id="75" name="Shape 75"/>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u="sng" dirty="0"/>
              <a:t>Answer the question </a:t>
            </a:r>
            <a:r>
              <a:rPr lang="en" u="sng" dirty="0" smtClean="0"/>
              <a:t>by </a:t>
            </a:r>
            <a:r>
              <a:rPr lang="en" u="sng" dirty="0"/>
              <a:t>taking out the question words</a:t>
            </a:r>
            <a:r>
              <a:rPr lang="en" dirty="0"/>
              <a:t> (ex: who, what, when, where, why, etc.) </a:t>
            </a:r>
            <a:r>
              <a:rPr lang="en" u="sng" dirty="0"/>
              <a:t>and restating it as an answer</a:t>
            </a:r>
            <a:r>
              <a:rPr lang="en" dirty="0"/>
              <a:t>.</a:t>
            </a:r>
          </a:p>
          <a:p>
            <a:pPr lvl="0">
              <a:spcBef>
                <a:spcPts val="0"/>
              </a:spcBef>
              <a:buNone/>
            </a:pPr>
            <a:r>
              <a:rPr lang="en" dirty="0"/>
              <a:t>	Example:</a:t>
            </a:r>
          </a:p>
          <a:p>
            <a:pPr lvl="0">
              <a:spcBef>
                <a:spcPts val="0"/>
              </a:spcBef>
              <a:buNone/>
            </a:pPr>
            <a:r>
              <a:rPr lang="en" dirty="0"/>
              <a:t>	Question: </a:t>
            </a:r>
            <a:r>
              <a:rPr lang="en" u="sng" dirty="0"/>
              <a:t>What is the JMS mascot?</a:t>
            </a:r>
          </a:p>
          <a:p>
            <a:pPr lvl="0">
              <a:spcBef>
                <a:spcPts val="0"/>
              </a:spcBef>
              <a:buNone/>
            </a:pPr>
            <a:r>
              <a:rPr lang="en" dirty="0"/>
              <a:t>	Take out the question words: </a:t>
            </a:r>
            <a:r>
              <a:rPr lang="en" u="sng" strike="sngStrike" dirty="0">
                <a:solidFill>
                  <a:schemeClr val="accent2"/>
                </a:solidFill>
              </a:rPr>
              <a:t>What is</a:t>
            </a:r>
            <a:r>
              <a:rPr lang="en" u="sng" dirty="0"/>
              <a:t> the JMS mascot</a:t>
            </a:r>
            <a:r>
              <a:rPr lang="en" u="sng" strike="sngStrike" dirty="0">
                <a:solidFill>
                  <a:schemeClr val="accent2"/>
                </a:solidFill>
              </a:rPr>
              <a:t>?</a:t>
            </a:r>
          </a:p>
          <a:p>
            <a:pPr lvl="0">
              <a:spcBef>
                <a:spcPts val="0"/>
              </a:spcBef>
              <a:buNone/>
            </a:pPr>
            <a:r>
              <a:rPr lang="en" dirty="0"/>
              <a:t>	Answer: </a:t>
            </a:r>
            <a:r>
              <a:rPr lang="en" u="sng" dirty="0"/>
              <a:t>The JMS mascot is a </a:t>
            </a:r>
            <a:r>
              <a:rPr lang="en" u="sng" dirty="0" smtClean="0"/>
              <a:t>Maverick.</a:t>
            </a:r>
            <a:endParaRPr lang="en"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a:t>P: Prove</a:t>
            </a:r>
          </a:p>
        </p:txBody>
      </p:sp>
      <p:sp>
        <p:nvSpPr>
          <p:cNvPr id="81" name="Shape 81"/>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dirty="0"/>
              <a:t>Prove your answer by supporting it with direct text evidence.</a:t>
            </a:r>
          </a:p>
          <a:p>
            <a:pPr lvl="0">
              <a:spcBef>
                <a:spcPts val="0"/>
              </a:spcBef>
              <a:buNone/>
            </a:pPr>
            <a:r>
              <a:rPr lang="en" dirty="0"/>
              <a:t>Example:</a:t>
            </a:r>
          </a:p>
          <a:p>
            <a:pPr lvl="0">
              <a:spcBef>
                <a:spcPts val="0"/>
              </a:spcBef>
              <a:buNone/>
            </a:pPr>
            <a:r>
              <a:rPr lang="en" u="sng" dirty="0"/>
              <a:t>According to the text, “insert quote here</a:t>
            </a:r>
            <a:r>
              <a:rPr lang="en" u="sng" dirty="0" smtClean="0"/>
              <a:t>.”</a:t>
            </a:r>
          </a:p>
          <a:p>
            <a:pPr lvl="0">
              <a:spcBef>
                <a:spcPts val="0"/>
              </a:spcBef>
              <a:buNone/>
            </a:pPr>
            <a:endParaRPr lang="en" sz="800" u="sng" dirty="0"/>
          </a:p>
          <a:p>
            <a:pPr lvl="0">
              <a:spcBef>
                <a:spcPts val="0"/>
              </a:spcBef>
              <a:buNone/>
            </a:pPr>
            <a:r>
              <a:rPr lang="en" dirty="0"/>
              <a:t>A</a:t>
            </a:r>
            <a:r>
              <a:rPr lang="en" dirty="0" smtClean="0"/>
              <a:t>dvanced Example:</a:t>
            </a:r>
          </a:p>
          <a:p>
            <a:pPr lvl="0">
              <a:spcBef>
                <a:spcPts val="0"/>
              </a:spcBef>
              <a:buNone/>
            </a:pPr>
            <a:r>
              <a:rPr lang="en" u="sng" dirty="0" smtClean="0"/>
              <a:t>This is made evident when (explain an event in the text). According to the text, “insert quote here.”</a:t>
            </a:r>
            <a:endParaRPr lang="en"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a:t>E: Explain</a:t>
            </a:r>
          </a:p>
        </p:txBody>
      </p:sp>
      <p:sp>
        <p:nvSpPr>
          <p:cNvPr id="87" name="Shape 87"/>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dirty="0"/>
              <a:t>Explain how your </a:t>
            </a:r>
            <a:r>
              <a:rPr lang="en" dirty="0" smtClean="0"/>
              <a:t>text evidence “Prove” </a:t>
            </a:r>
            <a:r>
              <a:rPr lang="en" dirty="0"/>
              <a:t>directly supports your Answer.</a:t>
            </a:r>
          </a:p>
          <a:p>
            <a:pPr lvl="0">
              <a:spcBef>
                <a:spcPts val="0"/>
              </a:spcBef>
              <a:buNone/>
            </a:pPr>
            <a:r>
              <a:rPr lang="en" dirty="0"/>
              <a:t>Example:</a:t>
            </a:r>
          </a:p>
          <a:p>
            <a:pPr lvl="0">
              <a:spcBef>
                <a:spcPts val="0"/>
              </a:spcBef>
              <a:buNone/>
            </a:pPr>
            <a:r>
              <a:rPr lang="en" u="sng" dirty="0"/>
              <a:t>This quote supports my answer because/by...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957125"/>
            <a:ext cx="8520600" cy="2128800"/>
          </a:xfrm>
          <a:prstGeom prst="rect">
            <a:avLst/>
          </a:prstGeom>
        </p:spPr>
        <p:txBody>
          <a:bodyPr wrap="square" lIns="91425" tIns="91425" rIns="91425" bIns="91425" anchor="ctr" anchorCtr="0">
            <a:noAutofit/>
          </a:bodyPr>
          <a:lstStyle/>
          <a:p>
            <a:pPr lvl="0" rtl="0">
              <a:spcBef>
                <a:spcPts val="0"/>
              </a:spcBef>
              <a:buNone/>
            </a:pPr>
            <a:r>
              <a:rPr lang="en" sz="9600"/>
              <a:t>Practice</a:t>
            </a:r>
          </a:p>
        </p:txBody>
      </p:sp>
      <p:sp>
        <p:nvSpPr>
          <p:cNvPr id="93" name="Shape 93"/>
          <p:cNvSpPr txBox="1">
            <a:spLocks noGrp="1"/>
          </p:cNvSpPr>
          <p:nvPr>
            <p:ph type="body" idx="1"/>
          </p:nvPr>
        </p:nvSpPr>
        <p:spPr>
          <a:xfrm>
            <a:off x="311700" y="3162000"/>
            <a:ext cx="8520600" cy="10716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rtl="0">
              <a:spcBef>
                <a:spcPts val="0"/>
              </a:spcBef>
              <a:buNone/>
            </a:pPr>
            <a:r>
              <a:rPr lang="en"/>
              <a:t>SAQ-Short Answer Question</a:t>
            </a:r>
          </a:p>
        </p:txBody>
      </p:sp>
      <p:sp>
        <p:nvSpPr>
          <p:cNvPr id="99" name="Shape 99"/>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rtl="0">
              <a:spcBef>
                <a:spcPts val="0"/>
              </a:spcBef>
              <a:buNone/>
            </a:pPr>
            <a:r>
              <a:rPr lang="en" u="sng"/>
              <a:t>What is</a:t>
            </a:r>
            <a:r>
              <a:rPr lang="en"/>
              <a:t> the </a:t>
            </a:r>
            <a:r>
              <a:rPr lang="en" b="1"/>
              <a:t>theme</a:t>
            </a:r>
            <a:r>
              <a:rPr lang="en"/>
              <a:t> of “Pandora’s Box?”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rtl="0">
              <a:spcBef>
                <a:spcPts val="0"/>
              </a:spcBef>
              <a:buNone/>
            </a:pPr>
            <a:r>
              <a:rPr lang="en"/>
              <a:t>Brainstorm next to the question</a:t>
            </a:r>
          </a:p>
        </p:txBody>
      </p:sp>
      <p:sp>
        <p:nvSpPr>
          <p:cNvPr id="105" name="Shape 105"/>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a:t>Theme: The overarching idea of a story; often the lesson learned; a phrase that applies to life outside the story</a:t>
            </a:r>
          </a:p>
          <a:p>
            <a:pPr lvl="0">
              <a:spcBef>
                <a:spcPts val="0"/>
              </a:spcBef>
              <a:buNone/>
            </a:pPr>
            <a:r>
              <a:rPr lang="en"/>
              <a:t>Potential Themes in “Pandora’s Box:”</a:t>
            </a:r>
          </a:p>
          <a:p>
            <a:pPr lvl="0">
              <a:spcBef>
                <a:spcPts val="0"/>
              </a:spcBef>
              <a:buNone/>
            </a:pPr>
            <a:r>
              <a:rPr lang="en"/>
              <a:t>1.)</a:t>
            </a:r>
          </a:p>
          <a:p>
            <a:pPr lvl="0">
              <a:spcBef>
                <a:spcPts val="0"/>
              </a:spcBef>
              <a:buNone/>
            </a:pPr>
            <a:r>
              <a:rPr lang="en"/>
              <a:t>2.)</a:t>
            </a:r>
          </a:p>
          <a:p>
            <a:pPr lvl="0">
              <a:spcBef>
                <a:spcPts val="0"/>
              </a:spcBef>
              <a:buNone/>
            </a:pPr>
            <a:r>
              <a:rPr lang="en"/>
              <a:t>3.)</a:t>
            </a:r>
          </a:p>
          <a:p>
            <a:pPr lvl="0" rtl="0">
              <a:spcBef>
                <a:spcPts val="0"/>
              </a:spcBef>
              <a:buNone/>
            </a:pPr>
            <a:r>
              <a:rPr lang="en"/>
              <a:t>(Decide which of your ideas is best supported in the text)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315925"/>
            <a:ext cx="8520600" cy="831300"/>
          </a:xfrm>
          <a:prstGeom prst="rect">
            <a:avLst/>
          </a:prstGeom>
        </p:spPr>
        <p:txBody>
          <a:bodyPr wrap="square" lIns="91425" tIns="91425" rIns="91425" bIns="91425" anchor="b" anchorCtr="0">
            <a:noAutofit/>
          </a:bodyPr>
          <a:lstStyle/>
          <a:p>
            <a:pPr lvl="0">
              <a:spcBef>
                <a:spcPts val="0"/>
              </a:spcBef>
              <a:buNone/>
            </a:pPr>
            <a:r>
              <a:rPr lang="en"/>
              <a:t>A-Answer</a:t>
            </a:r>
          </a:p>
        </p:txBody>
      </p:sp>
      <p:sp>
        <p:nvSpPr>
          <p:cNvPr id="111" name="Shape 111"/>
          <p:cNvSpPr txBox="1">
            <a:spLocks noGrp="1"/>
          </p:cNvSpPr>
          <p:nvPr>
            <p:ph type="body" idx="1"/>
          </p:nvPr>
        </p:nvSpPr>
        <p:spPr>
          <a:xfrm>
            <a:off x="311700" y="1225225"/>
            <a:ext cx="8520600" cy="3354000"/>
          </a:xfrm>
          <a:prstGeom prst="rect">
            <a:avLst/>
          </a:prstGeom>
        </p:spPr>
        <p:txBody>
          <a:bodyPr wrap="square" lIns="91425" tIns="91425" rIns="91425" bIns="91425" anchor="t" anchorCtr="0">
            <a:noAutofit/>
          </a:bodyPr>
          <a:lstStyle/>
          <a:p>
            <a:pPr lvl="0">
              <a:spcBef>
                <a:spcPts val="0"/>
              </a:spcBef>
              <a:buNone/>
            </a:pPr>
            <a:r>
              <a:rPr lang="en" dirty="0"/>
              <a:t>Your answer should typically be one sentence that directly answers the given question.</a:t>
            </a:r>
          </a:p>
          <a:p>
            <a:pPr lvl="0">
              <a:spcBef>
                <a:spcPts val="0"/>
              </a:spcBef>
              <a:buNone/>
            </a:pPr>
            <a:r>
              <a:rPr lang="en" dirty="0"/>
              <a:t>For example, let’s take the question-What is the theme of “Pandora’s Box”?</a:t>
            </a:r>
          </a:p>
          <a:p>
            <a:pPr lvl="0">
              <a:spcBef>
                <a:spcPts val="0"/>
              </a:spcBef>
              <a:buNone/>
            </a:pPr>
            <a:r>
              <a:rPr lang="en" dirty="0"/>
              <a:t>I would start with:</a:t>
            </a:r>
          </a:p>
          <a:p>
            <a:pPr lvl="0">
              <a:spcBef>
                <a:spcPts val="0"/>
              </a:spcBef>
              <a:buNone/>
            </a:pPr>
            <a:r>
              <a:rPr lang="en" b="1" dirty="0">
                <a:solidFill>
                  <a:srgbClr val="7030A0"/>
                </a:solidFill>
              </a:rPr>
              <a:t>The theme of “Pandora’s Box” is hope outlasts all evil.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600</Words>
  <Application>Microsoft Office PowerPoint</Application>
  <PresentationFormat>On-screen Show (16:9)</PresentationFormat>
  <Paragraphs>51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Open Sans</vt:lpstr>
      <vt:lpstr>Arial</vt:lpstr>
      <vt:lpstr>Economica</vt:lpstr>
      <vt:lpstr>Luxe</vt:lpstr>
      <vt:lpstr>SAQ-Short Answer Question</vt:lpstr>
      <vt:lpstr>Sentence Stems</vt:lpstr>
      <vt:lpstr>A: Answer</vt:lpstr>
      <vt:lpstr>P: Prove</vt:lpstr>
      <vt:lpstr>E: Explain</vt:lpstr>
      <vt:lpstr>Practice</vt:lpstr>
      <vt:lpstr>SAQ-Short Answer Question</vt:lpstr>
      <vt:lpstr>Brainstorm next to the question</vt:lpstr>
      <vt:lpstr>A-Answer</vt:lpstr>
      <vt:lpstr>P-Prove</vt:lpstr>
      <vt:lpstr>E-Explain</vt:lpstr>
      <vt:lpstr>Sentence Stems</vt:lpstr>
      <vt:lpstr>Spelling/Grammar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SAQ-Short Answer Question</dc:title>
  <dc:creator>Neff, Brooke</dc:creator>
  <cp:lastModifiedBy>Neff, Brooke</cp:lastModifiedBy>
  <cp:revision>9</cp:revision>
  <dcterms:modified xsi:type="dcterms:W3CDTF">2017-09-06T13:59:18Z</dcterms:modified>
</cp:coreProperties>
</file>