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9850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93245DFB-6A25-4308-B892-5828B445F25A}" type="datetimeFigureOut">
              <a:rPr lang="en-US" smtClean="0"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DD415AA-A069-4ADB-ABD7-1081958A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56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9662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  <a:noFill/>
          <a:ln>
            <a:noFill/>
          </a:ln>
        </p:spPr>
        <p:txBody>
          <a:bodyPr lIns="92943" tIns="92943" rIns="92943" bIns="92943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</p:spPr>
        <p:txBody>
          <a:bodyPr lIns="92943" tIns="92943" rIns="92943" bIns="92943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</p:spPr>
        <p:txBody>
          <a:bodyPr lIns="92943" tIns="92943" rIns="92943" bIns="92943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</p:spPr>
        <p:txBody>
          <a:bodyPr lIns="92943" tIns="92943" rIns="92943" bIns="92943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</p:spPr>
        <p:txBody>
          <a:bodyPr lIns="92943" tIns="92943" rIns="92943" bIns="92943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</p:spPr>
        <p:txBody>
          <a:bodyPr lIns="92943" tIns="92943" rIns="92943" bIns="92943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</p:spPr>
        <p:txBody>
          <a:bodyPr lIns="92943" tIns="92943" rIns="92943" bIns="92943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</p:spPr>
        <p:txBody>
          <a:bodyPr lIns="92943" tIns="92943" rIns="92943" bIns="92943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</p:spPr>
        <p:txBody>
          <a:bodyPr lIns="92943" tIns="92943" rIns="92943" bIns="92943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</p:spPr>
        <p:txBody>
          <a:bodyPr lIns="92943" tIns="92943" rIns="92943" bIns="92943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</p:spPr>
        <p:txBody>
          <a:bodyPr lIns="92943" tIns="92943" rIns="92943" bIns="92943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</p:spPr>
        <p:txBody>
          <a:bodyPr lIns="92943" tIns="92943" rIns="92943" bIns="92943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</p:spPr>
        <p:txBody>
          <a:bodyPr lIns="92943" tIns="92943" rIns="92943" bIns="92943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</p:spPr>
        <p:txBody>
          <a:bodyPr lIns="92943" tIns="92943" rIns="92943" bIns="92943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</p:spPr>
        <p:txBody>
          <a:bodyPr lIns="92943" tIns="92943" rIns="92943" bIns="92943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</p:spPr>
        <p:txBody>
          <a:bodyPr lIns="92943" tIns="92943" rIns="92943" bIns="92943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</p:spPr>
        <p:txBody>
          <a:bodyPr lIns="92943" tIns="92943" rIns="92943" bIns="92943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</p:spPr>
        <p:txBody>
          <a:bodyPr lIns="92943" tIns="92943" rIns="92943" bIns="92943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</p:spPr>
        <p:txBody>
          <a:bodyPr lIns="92943" tIns="92943" rIns="92943" bIns="92943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</p:spPr>
        <p:txBody>
          <a:bodyPr lIns="92943" tIns="92943" rIns="92943" bIns="92943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</p:spPr>
        <p:txBody>
          <a:bodyPr lIns="92943" tIns="92943" rIns="92943" bIns="92943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98501" y="4409758"/>
            <a:ext cx="5587999" cy="4177665"/>
          </a:xfrm>
          <a:prstGeom prst="rect">
            <a:avLst/>
          </a:prstGeom>
        </p:spPr>
        <p:txBody>
          <a:bodyPr lIns="92943" tIns="92943" rIns="92943" bIns="92943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fmo0dAo-7PQ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h1cFYctfO7s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9nuoxJyUdfQ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Cornell Notes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Quick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Conflict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237500"/>
            <a:ext cx="33411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Is this is an example of internal or external conflict?</a:t>
            </a:r>
          </a:p>
        </p:txBody>
      </p:sp>
      <p:sp>
        <p:nvSpPr>
          <p:cNvPr id="105" name="Shape 105" descr="This video provides an interesting example of internal conflict." title="Kronk's Dilemma: Angel vs Devil">
            <a:hlinkClick r:id="rId3"/>
          </p:cNvPr>
          <p:cNvSpPr/>
          <p:nvPr/>
        </p:nvSpPr>
        <p:spPr>
          <a:xfrm>
            <a:off x="4114800" y="138585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Types of Conflict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External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Character v. Character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Character v. Force of Nature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Character v. Society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Internal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Character v. Self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Which types of conflicts were Buzz, Woody and Kronk facing?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Stages of Plot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b="1" u="sng"/>
              <a:t>Plot:</a:t>
            </a:r>
            <a:r>
              <a:rPr lang="en"/>
              <a:t> the series of events in a story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In a linear plot, the order in which these stages occur follows a pattern.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Stages/Elements </a:t>
            </a:r>
            <a:r>
              <a:rPr lang="en" dirty="0"/>
              <a:t>of Plot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dirty="0"/>
              <a:t>Exposition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dirty="0"/>
              <a:t>Rising Action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dirty="0"/>
              <a:t>Climax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dirty="0"/>
              <a:t>Falling Action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 dirty="0"/>
              <a:t>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Stages of Plot	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b="1" u="sng"/>
              <a:t>Exposition:</a:t>
            </a:r>
            <a:r>
              <a:rPr lang="en"/>
              <a:t>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Introduces setting and characters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Reveals or sets the stage for the conflict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Stages of Plot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b="1" u="sng"/>
              <a:t>Rising Action: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Introduces obstacles that make the conflict more complicated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Builds suspense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Stages of Plot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b="1" u="sng"/>
              <a:t>Climax: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Turning point in the story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Moment of greatest suspense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Presents conflict at its most intense and dramatic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Stages of Plot		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b="1" u="sng"/>
              <a:t>Falling Action: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Reveals the outcome of the story’s climax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Eases tension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Shows how main character resolves the conflict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Stages of Plot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b="1" u="sng"/>
              <a:t>Resolution: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Reveals story’s final outcome</a:t>
            </a:r>
          </a:p>
          <a:p>
            <a:pPr marL="914400" lvl="1" indent="-228600">
              <a:spcBef>
                <a:spcPts val="0"/>
              </a:spcBef>
            </a:pPr>
            <a:r>
              <a:rPr lang="en"/>
              <a:t>Ties up any loose 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5225" y="180062"/>
            <a:ext cx="5793550" cy="4783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5450" y="95549"/>
            <a:ext cx="3833100" cy="4952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 descr="Disney - Pixar  Short Film: Partly Cloudy Original sound and new theme song [HD]" title="Partly Cloudy HD">
            <a:hlinkClick r:id="rId3"/>
          </p:cNvPr>
          <p:cNvSpPr/>
          <p:nvPr/>
        </p:nvSpPr>
        <p:spPr>
          <a:xfrm>
            <a:off x="1266075" y="92300"/>
            <a:ext cx="6611850" cy="49589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Allen, Janet. </a:t>
            </a:r>
            <a:r>
              <a:rPr lang="en" sz="1400" i="1">
                <a:latin typeface="Arial"/>
                <a:ea typeface="Arial"/>
                <a:cs typeface="Arial"/>
                <a:sym typeface="Arial"/>
              </a:rPr>
              <a:t>Holt McDougal Literature: Texas Grade 8</a:t>
            </a:r>
            <a:r>
              <a:rPr lang="en" sz="1400">
                <a:latin typeface="Arial"/>
                <a:ea typeface="Arial"/>
                <a:cs typeface="Arial"/>
                <a:sym typeface="Arial"/>
              </a:rPr>
              <a:t>. Evanston, IL: Holt McDougal, a Division of</a:t>
            </a:r>
          </a:p>
          <a:p>
            <a:pPr lvl="0" rtl="0">
              <a:lnSpc>
                <a:spcPct val="200000"/>
              </a:lnSpc>
              <a:spcBef>
                <a:spcPts val="0"/>
              </a:spcBef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     Houghton Mifflin Harcourt, 2010. Print.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Cornell Notes Format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469875" y="1325725"/>
            <a:ext cx="8229600" cy="351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rtl="0">
              <a:spcBef>
                <a:spcPts val="0"/>
              </a:spcBef>
              <a:buSzPct val="100000"/>
              <a:buChar char="●"/>
            </a:pPr>
            <a:r>
              <a:rPr lang="en" sz="1600" b="1" u="sng"/>
              <a:t>Top right hand corner:</a:t>
            </a:r>
            <a:r>
              <a:rPr lang="en" sz="1600"/>
              <a:t> </a:t>
            </a:r>
            <a:r>
              <a:rPr lang="en" sz="1600" i="1"/>
              <a:t>Name, class period, date</a:t>
            </a:r>
          </a:p>
          <a:p>
            <a:pPr marL="457200" lvl="0" indent="-330200" rtl="0">
              <a:spcBef>
                <a:spcPts val="0"/>
              </a:spcBef>
              <a:buSzPct val="100000"/>
              <a:buChar char="●"/>
            </a:pPr>
            <a:r>
              <a:rPr lang="en" sz="1600" b="1" u="sng"/>
              <a:t>Title:</a:t>
            </a:r>
            <a:r>
              <a:rPr lang="en" sz="1600"/>
              <a:t> </a:t>
            </a:r>
            <a:r>
              <a:rPr lang="en" sz="1600" i="1"/>
              <a:t>Topic or objective</a:t>
            </a:r>
          </a:p>
          <a:p>
            <a:pPr marL="457200" lvl="0" indent="-330200" rtl="0">
              <a:spcBef>
                <a:spcPts val="0"/>
              </a:spcBef>
              <a:buSzPct val="100000"/>
              <a:buChar char="●"/>
            </a:pPr>
            <a:r>
              <a:rPr lang="en" sz="1600" b="1" u="sng"/>
              <a:t>Below title:</a:t>
            </a:r>
            <a:r>
              <a:rPr lang="en" sz="1600"/>
              <a:t> </a:t>
            </a:r>
            <a:r>
              <a:rPr lang="en" sz="1600" i="1"/>
              <a:t>Essential question</a:t>
            </a:r>
          </a:p>
          <a:p>
            <a:pPr marL="457200" lvl="0" indent="-330200" rtl="0">
              <a:spcBef>
                <a:spcPts val="0"/>
              </a:spcBef>
              <a:buSzPct val="100000"/>
              <a:buChar char="●"/>
            </a:pPr>
            <a:r>
              <a:rPr lang="en" sz="1600" b="1" u="sng"/>
              <a:t>Left side:</a:t>
            </a:r>
            <a:r>
              <a:rPr lang="en" sz="1600"/>
              <a:t> </a:t>
            </a:r>
            <a:r>
              <a:rPr lang="en" sz="1600" i="1"/>
              <a:t>Questions</a:t>
            </a:r>
          </a:p>
          <a:p>
            <a:pPr marL="914400" lvl="1" indent="-330200" rtl="0">
              <a:spcBef>
                <a:spcPts val="0"/>
              </a:spcBef>
              <a:buSzPct val="100000"/>
              <a:buChar char="○"/>
            </a:pPr>
            <a:r>
              <a:rPr lang="en" sz="1600"/>
              <a:t>Your questions should correlate with the information that is written in your notes</a:t>
            </a:r>
          </a:p>
          <a:p>
            <a:pPr marL="914400" lvl="1" indent="-330200" rtl="0">
              <a:spcBef>
                <a:spcPts val="0"/>
              </a:spcBef>
              <a:buSzPct val="100000"/>
              <a:buChar char="○"/>
            </a:pPr>
            <a:r>
              <a:rPr lang="en" sz="1600"/>
              <a:t>Great quiz tool</a:t>
            </a:r>
          </a:p>
          <a:p>
            <a:pPr marL="457200" lvl="0" indent="-330200" rtl="0">
              <a:spcBef>
                <a:spcPts val="0"/>
              </a:spcBef>
              <a:buSzPct val="100000"/>
              <a:buChar char="●"/>
            </a:pPr>
            <a:r>
              <a:rPr lang="en" sz="1600" b="1" u="sng"/>
              <a:t>Right side:</a:t>
            </a:r>
            <a:r>
              <a:rPr lang="en" sz="1600"/>
              <a:t> </a:t>
            </a:r>
            <a:r>
              <a:rPr lang="en" sz="1600" i="1"/>
              <a:t>Notes</a:t>
            </a:r>
          </a:p>
          <a:p>
            <a:pPr marL="914400" lvl="1" indent="-330200" rtl="0">
              <a:spcBef>
                <a:spcPts val="0"/>
              </a:spcBef>
              <a:buSzPct val="100000"/>
              <a:buChar char="○"/>
            </a:pPr>
            <a:r>
              <a:rPr lang="en" sz="1600"/>
              <a:t>Leave space in between topics</a:t>
            </a:r>
          </a:p>
          <a:p>
            <a:pPr marL="914400" lvl="1" indent="-330200" rtl="0">
              <a:spcBef>
                <a:spcPts val="0"/>
              </a:spcBef>
              <a:buSzPct val="100000"/>
              <a:buChar char="○"/>
            </a:pPr>
            <a:r>
              <a:rPr lang="en" sz="1600"/>
              <a:t>Chunk together information into separate groups</a:t>
            </a:r>
          </a:p>
          <a:p>
            <a:pPr marL="914400" lvl="1" indent="-330200" rtl="0">
              <a:spcBef>
                <a:spcPts val="0"/>
              </a:spcBef>
              <a:buSzPct val="100000"/>
              <a:buChar char="○"/>
            </a:pPr>
            <a:r>
              <a:rPr lang="en" sz="1600"/>
              <a:t>Underline and circle important words or concepts</a:t>
            </a:r>
          </a:p>
          <a:p>
            <a:pPr marL="457200" lvl="0" indent="-330200" rtl="0">
              <a:spcBef>
                <a:spcPts val="0"/>
              </a:spcBef>
              <a:buSzPct val="100000"/>
              <a:buChar char="●"/>
            </a:pPr>
            <a:r>
              <a:rPr lang="en" sz="1600" b="1" u="sng"/>
              <a:t>Bottom:</a:t>
            </a:r>
            <a:r>
              <a:rPr lang="en" sz="1600"/>
              <a:t> </a:t>
            </a:r>
            <a:r>
              <a:rPr lang="en" sz="1600" i="1"/>
              <a:t>Summary</a:t>
            </a:r>
          </a:p>
          <a:p>
            <a:pPr marL="914400" lvl="1" indent="-330200" rtl="0">
              <a:spcBef>
                <a:spcPts val="0"/>
              </a:spcBef>
              <a:buSzPct val="100000"/>
              <a:buChar char="○"/>
            </a:pPr>
            <a:r>
              <a:rPr lang="en" sz="1600"/>
              <a:t>Summarize the notes you have taken</a:t>
            </a:r>
          </a:p>
          <a:p>
            <a:pPr marL="914400" lvl="1" indent="-330200">
              <a:spcBef>
                <a:spcPts val="0"/>
              </a:spcBef>
              <a:buSzPct val="100000"/>
              <a:buChar char="○"/>
            </a:pPr>
            <a:r>
              <a:rPr lang="en" sz="1600"/>
              <a:t>Your summary should be able to answer the essential question (in most cases)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Intro to Conflict and Plot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Essential Question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685800" y="3093356"/>
            <a:ext cx="7772400" cy="88302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dirty="0"/>
              <a:t>How can conflict fuel a story?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are the elements of plot development?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Objectives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/>
            <a:r>
              <a:rPr lang="en-US" sz="3200" dirty="0"/>
              <a:t>I will analyze the various forms of </a:t>
            </a:r>
            <a:r>
              <a:rPr lang="en-US" sz="3200" dirty="0" smtClean="0"/>
              <a:t>conflict, and </a:t>
            </a:r>
            <a:r>
              <a:rPr lang="en-US" sz="3200" dirty="0"/>
              <a:t>be able to identify the elements of linear plot development.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Conflict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What are all good stories fueled by?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What is conflict?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Conflict is a struggle between opposing forces.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Conflict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b="1" u="sng" dirty="0"/>
              <a:t>External conflict:</a:t>
            </a:r>
            <a:r>
              <a:rPr lang="en" dirty="0"/>
              <a:t> a struggle between a character and an outside force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b="1" u="sng" dirty="0"/>
              <a:t>Internal conflict:</a:t>
            </a:r>
            <a:r>
              <a:rPr lang="en" dirty="0"/>
              <a:t> a struggle that takes place within </a:t>
            </a:r>
            <a:r>
              <a:rPr lang="en" dirty="0" smtClean="0"/>
              <a:t>a character’s own </a:t>
            </a:r>
            <a:r>
              <a:rPr lang="en" dirty="0"/>
              <a:t>mind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Conflict</a:t>
            </a:r>
          </a:p>
        </p:txBody>
      </p:sp>
      <p:sp>
        <p:nvSpPr>
          <p:cNvPr id="97" name="Shape 97" title="Sherif Woody and Buzz  fight">
            <a:hlinkClick r:id="rId3"/>
          </p:cNvPr>
          <p:cNvSpPr/>
          <p:nvPr/>
        </p:nvSpPr>
        <p:spPr>
          <a:xfrm>
            <a:off x="4114800" y="1348500"/>
            <a:ext cx="4572000" cy="342900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98" name="Shape 98"/>
          <p:cNvSpPr txBox="1"/>
          <p:nvPr/>
        </p:nvSpPr>
        <p:spPr>
          <a:xfrm>
            <a:off x="457200" y="1383300"/>
            <a:ext cx="3341999" cy="3359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Is this an example of external or internal conflict?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404</Words>
  <Application>Microsoft Office PowerPoint</Application>
  <PresentationFormat>On-screen Show (16:9)</PresentationFormat>
  <Paragraphs>76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Georgia</vt:lpstr>
      <vt:lpstr>paper-plane</vt:lpstr>
      <vt:lpstr>Cornell Notes</vt:lpstr>
      <vt:lpstr>PowerPoint Presentation</vt:lpstr>
      <vt:lpstr>Cornell Notes Format</vt:lpstr>
      <vt:lpstr>Intro to Conflict and Plot</vt:lpstr>
      <vt:lpstr>Essential Question</vt:lpstr>
      <vt:lpstr>Objectives</vt:lpstr>
      <vt:lpstr>Conflict</vt:lpstr>
      <vt:lpstr>Conflict</vt:lpstr>
      <vt:lpstr>Conflict</vt:lpstr>
      <vt:lpstr>Conflict</vt:lpstr>
      <vt:lpstr>Types of Conflict</vt:lpstr>
      <vt:lpstr>Stages of Plot</vt:lpstr>
      <vt:lpstr>Stages/Elements of Plot</vt:lpstr>
      <vt:lpstr>Stages of Plot </vt:lpstr>
      <vt:lpstr>Stages of Plot</vt:lpstr>
      <vt:lpstr>Stages of Plot</vt:lpstr>
      <vt:lpstr>Stages of Plot  </vt:lpstr>
      <vt:lpstr>Stages of Plot</vt:lpstr>
      <vt:lpstr>PowerPoint Presentation</vt:lpstr>
      <vt:lpstr>PowerPoint Presentation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Cornell Notes</dc:title>
  <dc:creator>Neff, Brooke</dc:creator>
  <cp:lastModifiedBy>Neff, Brooke</cp:lastModifiedBy>
  <cp:revision>6</cp:revision>
  <cp:lastPrinted>2017-08-21T14:31:38Z</cp:lastPrinted>
  <dcterms:modified xsi:type="dcterms:W3CDTF">2017-08-21T20:14:07Z</dcterms:modified>
</cp:coreProperties>
</file>